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Montserrat Bold" charset="1" panose="00000800000000000000"/>
      <p:regular r:id="rId18"/>
    </p:embeddedFont>
    <p:embeddedFont>
      <p:font typeface="Montserrat" charset="1" panose="00000500000000000000"/>
      <p:regular r:id="rId19"/>
    </p:embeddedFont>
    <p:embeddedFont>
      <p:font typeface="Montserrat Semi-Bold" charset="1" panose="000007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6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6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6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6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6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43659" y="4214522"/>
            <a:ext cx="3185721" cy="318572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35626" y="2316508"/>
            <a:ext cx="11576176" cy="245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0"/>
              </a:lnSpc>
            </a:pPr>
            <a:r>
              <a:rPr lang="en-US" b="true" sz="1140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 Churn Analysis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163679" y="7797695"/>
            <a:ext cx="884434" cy="88443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744482" y="1504605"/>
            <a:ext cx="1892038" cy="189203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344946" y="6400189"/>
            <a:ext cx="884434" cy="88443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338205" y="5257444"/>
            <a:ext cx="9705454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3999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Identifying key churn drivers and predicting high-risk customers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050268" y="9473025"/>
            <a:ext cx="724046" cy="24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774314" y="9473025"/>
            <a:ext cx="354591" cy="241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28700" y="9444450"/>
            <a:ext cx="415258" cy="415258"/>
          </a:xfrm>
          <a:custGeom>
            <a:avLst/>
            <a:gdLst/>
            <a:ahLst/>
            <a:cxnLst/>
            <a:rect r="r" b="b" t="t" l="l"/>
            <a:pathLst>
              <a:path h="415258" w="415258">
                <a:moveTo>
                  <a:pt x="0" y="0"/>
                </a:moveTo>
                <a:lnTo>
                  <a:pt x="415258" y="0"/>
                </a:lnTo>
                <a:lnTo>
                  <a:pt x="415258" y="415258"/>
                </a:lnTo>
                <a:lnTo>
                  <a:pt x="0" y="415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75947" y="-496215"/>
            <a:ext cx="11264060" cy="11375654"/>
            <a:chOff x="0" y="0"/>
            <a:chExt cx="2966666" cy="29960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66666" cy="2996057"/>
            </a:xfrm>
            <a:custGeom>
              <a:avLst/>
              <a:gdLst/>
              <a:ahLst/>
              <a:cxnLst/>
              <a:rect r="r" b="b" t="t" l="l"/>
              <a:pathLst>
                <a:path h="2996057" w="2966666">
                  <a:moveTo>
                    <a:pt x="0" y="0"/>
                  </a:moveTo>
                  <a:lnTo>
                    <a:pt x="2966666" y="0"/>
                  </a:lnTo>
                  <a:lnTo>
                    <a:pt x="2966666" y="2996057"/>
                  </a:lnTo>
                  <a:lnTo>
                    <a:pt x="0" y="2996057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3C67BF">
                    <a:alpha val="23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66666" cy="3034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154546" y="-1328013"/>
            <a:ext cx="5214383" cy="52143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300919" y="2671455"/>
            <a:ext cx="6136420" cy="6136420"/>
            <a:chOff x="0" y="0"/>
            <a:chExt cx="14840029" cy="14840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100000"/>
                  </a:srgbClr>
                </a:gs>
                <a:gs pos="100000">
                  <a:srgbClr val="8875D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"/>
              <a:stretch>
                <a:fillRect l="-24665" t="0" r="-24665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6050268" y="9473025"/>
            <a:ext cx="724046" cy="24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74314" y="9473025"/>
            <a:ext cx="354591" cy="241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01383" y="2259172"/>
            <a:ext cx="6948885" cy="77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63283" y="2988550"/>
            <a:ext cx="7310908" cy="77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Outcomes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349938" y="5907599"/>
            <a:ext cx="3038039" cy="3038039"/>
            <a:chOff x="0" y="0"/>
            <a:chExt cx="14840029" cy="1484002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100000"/>
                  </a:srgbClr>
                </a:gs>
                <a:gs pos="100000">
                  <a:srgbClr val="F7AC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24712" t="0" r="-24712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-908020" y="7636544"/>
            <a:ext cx="4721330" cy="472133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144000" y="4646624"/>
            <a:ext cx="262038" cy="262038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9640701" y="4533215"/>
            <a:ext cx="6771589" cy="58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Identified top churn drivers: Contract Type, Tenure, Monthly Charges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144000" y="5794488"/>
            <a:ext cx="262038" cy="262038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9640701" y="5681078"/>
            <a:ext cx="6771589" cy="58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Built dual Power BI dashboards with actionable insights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028700" y="9444450"/>
            <a:ext cx="415258" cy="415258"/>
          </a:xfrm>
          <a:custGeom>
            <a:avLst/>
            <a:gdLst/>
            <a:ahLst/>
            <a:cxnLst/>
            <a:rect r="r" b="b" t="t" l="l"/>
            <a:pathLst>
              <a:path h="415258" w="415258">
                <a:moveTo>
                  <a:pt x="0" y="0"/>
                </a:moveTo>
                <a:lnTo>
                  <a:pt x="415258" y="0"/>
                </a:lnTo>
                <a:lnTo>
                  <a:pt x="415258" y="415258"/>
                </a:lnTo>
                <a:lnTo>
                  <a:pt x="0" y="41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9640701" y="6790203"/>
            <a:ext cx="6771589" cy="58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Delivered 84% accurate churn prediction model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640701" y="7917236"/>
            <a:ext cx="6771589" cy="58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Enabled strategic targeting of high-risk customers for retention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144000" y="6912567"/>
            <a:ext cx="262038" cy="262038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144000" y="8030645"/>
            <a:ext cx="262038" cy="262038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89840" y="2149955"/>
            <a:ext cx="2999351" cy="299935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233203" y="3316034"/>
            <a:ext cx="7055617" cy="154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28"/>
              </a:lnSpc>
            </a:pPr>
            <a:r>
              <a:rPr lang="en-US" b="true" sz="13535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89516" y="4760679"/>
            <a:ext cx="4990576" cy="154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28"/>
              </a:lnSpc>
            </a:pPr>
            <a:r>
              <a:rPr lang="en-US" sz="13535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You.</a:t>
            </a:r>
          </a:p>
        </p:txBody>
      </p:sp>
      <p:grpSp>
        <p:nvGrpSpPr>
          <p:cNvPr name="Group 7" id="7"/>
          <p:cNvGrpSpPr/>
          <p:nvPr/>
        </p:nvGrpSpPr>
        <p:grpSpPr>
          <a:xfrm rot="-7357214">
            <a:off x="10690988" y="3451709"/>
            <a:ext cx="1931597" cy="193159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118555" y="8186988"/>
            <a:ext cx="511791" cy="511791"/>
          </a:xfrm>
          <a:custGeom>
            <a:avLst/>
            <a:gdLst/>
            <a:ahLst/>
            <a:cxnLst/>
            <a:rect r="r" b="b" t="t" l="l"/>
            <a:pathLst>
              <a:path h="511791" w="511791">
                <a:moveTo>
                  <a:pt x="0" y="0"/>
                </a:moveTo>
                <a:lnTo>
                  <a:pt x="511791" y="0"/>
                </a:lnTo>
                <a:lnTo>
                  <a:pt x="511791" y="511791"/>
                </a:lnTo>
                <a:lnTo>
                  <a:pt x="0" y="511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050268" y="9473025"/>
            <a:ext cx="724046" cy="24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74314" y="9473025"/>
            <a:ext cx="354591" cy="241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7046" y="8356149"/>
            <a:ext cx="5391774" cy="268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</a:pPr>
            <a:r>
              <a:rPr lang="en-US" sz="2397" b="true">
                <a:solidFill>
                  <a:srgbClr val="24096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piyush.upadhyay030@gmail.com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9498" y="2016665"/>
            <a:ext cx="14152523" cy="6891819"/>
            <a:chOff x="0" y="0"/>
            <a:chExt cx="3727414" cy="18151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7414" cy="1815129"/>
            </a:xfrm>
            <a:custGeom>
              <a:avLst/>
              <a:gdLst/>
              <a:ahLst/>
              <a:cxnLst/>
              <a:rect r="r" b="b" t="t" l="l"/>
              <a:pathLst>
                <a:path h="1815129" w="3727414">
                  <a:moveTo>
                    <a:pt x="0" y="0"/>
                  </a:moveTo>
                  <a:lnTo>
                    <a:pt x="3727414" y="0"/>
                  </a:lnTo>
                  <a:lnTo>
                    <a:pt x="3727414" y="1815129"/>
                  </a:lnTo>
                  <a:lnTo>
                    <a:pt x="0" y="1815129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27414" cy="1853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66501" y="6709979"/>
            <a:ext cx="6573048" cy="2241939"/>
            <a:chOff x="0" y="0"/>
            <a:chExt cx="1731173" cy="5904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31173" cy="590470"/>
            </a:xfrm>
            <a:custGeom>
              <a:avLst/>
              <a:gdLst/>
              <a:ahLst/>
              <a:cxnLst/>
              <a:rect r="r" b="b" t="t" l="l"/>
              <a:pathLst>
                <a:path h="590470" w="1731173">
                  <a:moveTo>
                    <a:pt x="0" y="0"/>
                  </a:moveTo>
                  <a:lnTo>
                    <a:pt x="1731173" y="0"/>
                  </a:lnTo>
                  <a:lnTo>
                    <a:pt x="1731173" y="590470"/>
                  </a:lnTo>
                  <a:lnTo>
                    <a:pt x="0" y="590470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31173" cy="628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758233" y="2306583"/>
            <a:ext cx="1892038" cy="189203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34475" y="7830949"/>
            <a:ext cx="2155070" cy="215507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0540" y="1693375"/>
            <a:ext cx="1256320" cy="125632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939549" y="2212922"/>
            <a:ext cx="1256320" cy="125632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595013" y="3216395"/>
            <a:ext cx="5886282" cy="77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Business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56913" y="3945774"/>
            <a:ext cx="7310908" cy="77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Problem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56860" y="4978117"/>
            <a:ext cx="6417795" cy="3054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2"/>
              </a:lnSpc>
            </a:pPr>
            <a:r>
              <a:rPr lang="en-US" sz="214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Customer churn is a key challenge for telecom companies, leading to significant revenue loss. With growing competition, retaining existing customers is more cost-effective than acquiring new ones. Many churns can be prevented by analyzing customer behavior, service usage, and contract patterns. This project aims to identify churn drivers and predict high-risk customers using data-driven insights.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050268" y="9473025"/>
            <a:ext cx="724046" cy="24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774314" y="9473025"/>
            <a:ext cx="354591" cy="241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028700" y="9444450"/>
            <a:ext cx="415258" cy="415258"/>
          </a:xfrm>
          <a:custGeom>
            <a:avLst/>
            <a:gdLst/>
            <a:ahLst/>
            <a:cxnLst/>
            <a:rect r="r" b="b" t="t" l="l"/>
            <a:pathLst>
              <a:path h="415258" w="415258">
                <a:moveTo>
                  <a:pt x="0" y="0"/>
                </a:moveTo>
                <a:lnTo>
                  <a:pt x="415258" y="0"/>
                </a:lnTo>
                <a:lnTo>
                  <a:pt x="415258" y="415258"/>
                </a:lnTo>
                <a:lnTo>
                  <a:pt x="0" y="415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263044" y="2321535"/>
            <a:ext cx="4779962" cy="6290213"/>
          </a:xfrm>
          <a:custGeom>
            <a:avLst/>
            <a:gdLst/>
            <a:ahLst/>
            <a:cxnLst/>
            <a:rect r="r" b="b" t="t" l="l"/>
            <a:pathLst>
              <a:path h="6290213" w="4779962">
                <a:moveTo>
                  <a:pt x="0" y="0"/>
                </a:moveTo>
                <a:lnTo>
                  <a:pt x="4779962" y="0"/>
                </a:lnTo>
                <a:lnTo>
                  <a:pt x="4779962" y="6290212"/>
                </a:lnTo>
                <a:lnTo>
                  <a:pt x="0" y="6290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208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2285632" y="2959220"/>
            <a:ext cx="2750868" cy="5302338"/>
            <a:chOff x="0" y="0"/>
            <a:chExt cx="875121" cy="168680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75121" cy="1686808"/>
            </a:xfrm>
            <a:custGeom>
              <a:avLst/>
              <a:gdLst/>
              <a:ahLst/>
              <a:cxnLst/>
              <a:rect r="r" b="b" t="t" l="l"/>
              <a:pathLst>
                <a:path h="1686808" w="875121">
                  <a:moveTo>
                    <a:pt x="0" y="0"/>
                  </a:moveTo>
                  <a:lnTo>
                    <a:pt x="875121" y="0"/>
                  </a:lnTo>
                  <a:lnTo>
                    <a:pt x="875121" y="1686808"/>
                  </a:lnTo>
                  <a:lnTo>
                    <a:pt x="0" y="1686808"/>
                  </a:lnTo>
                  <a:close/>
                </a:path>
              </a:pathLst>
            </a:custGeom>
            <a:blipFill>
              <a:blip r:embed="rId5"/>
              <a:stretch>
                <a:fillRect l="-14210" t="0" r="-1421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75947" y="-496215"/>
            <a:ext cx="11264060" cy="11375654"/>
            <a:chOff x="0" y="0"/>
            <a:chExt cx="2966666" cy="29960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66666" cy="2996057"/>
            </a:xfrm>
            <a:custGeom>
              <a:avLst/>
              <a:gdLst/>
              <a:ahLst/>
              <a:cxnLst/>
              <a:rect r="r" b="b" t="t" l="l"/>
              <a:pathLst>
                <a:path h="2996057" w="2966666">
                  <a:moveTo>
                    <a:pt x="0" y="0"/>
                  </a:moveTo>
                  <a:lnTo>
                    <a:pt x="2966666" y="0"/>
                  </a:lnTo>
                  <a:lnTo>
                    <a:pt x="2966666" y="2996057"/>
                  </a:lnTo>
                  <a:lnTo>
                    <a:pt x="0" y="2996057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3C67BF">
                    <a:alpha val="23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66666" cy="3034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154546" y="-1328013"/>
            <a:ext cx="5214383" cy="52143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300919" y="2671455"/>
            <a:ext cx="6136420" cy="6136420"/>
            <a:chOff x="0" y="0"/>
            <a:chExt cx="14840029" cy="14840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100000"/>
                  </a:srgbClr>
                </a:gs>
                <a:gs pos="100000">
                  <a:srgbClr val="8875D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"/>
              <a:stretch>
                <a:fillRect l="-24712" t="0" r="-24712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6050268" y="9473025"/>
            <a:ext cx="724046" cy="24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74314" y="9473025"/>
            <a:ext cx="354591" cy="241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01383" y="2259172"/>
            <a:ext cx="3806594" cy="77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63283" y="2988550"/>
            <a:ext cx="7310908" cy="77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Objective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349938" y="5907599"/>
            <a:ext cx="3038039" cy="3038039"/>
            <a:chOff x="0" y="0"/>
            <a:chExt cx="14840029" cy="1484002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100000"/>
                  </a:srgbClr>
                </a:gs>
                <a:gs pos="100000">
                  <a:srgbClr val="F7AC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24712" t="0" r="-24712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-908020" y="7636544"/>
            <a:ext cx="4721330" cy="472133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144000" y="4646624"/>
            <a:ext cx="262038" cy="262038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9640701" y="4533215"/>
            <a:ext cx="6771589" cy="58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Analyze customer records to uncover churn patterns.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144000" y="5794488"/>
            <a:ext cx="262038" cy="262038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9640701" y="5663170"/>
            <a:ext cx="6771589" cy="58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Visualize churn insights using interactive Power BI dashboards.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028700" y="9444450"/>
            <a:ext cx="415258" cy="415258"/>
          </a:xfrm>
          <a:custGeom>
            <a:avLst/>
            <a:gdLst/>
            <a:ahLst/>
            <a:cxnLst/>
            <a:rect r="r" b="b" t="t" l="l"/>
            <a:pathLst>
              <a:path h="415258" w="415258">
                <a:moveTo>
                  <a:pt x="0" y="0"/>
                </a:moveTo>
                <a:lnTo>
                  <a:pt x="415258" y="0"/>
                </a:lnTo>
                <a:lnTo>
                  <a:pt x="415258" y="415258"/>
                </a:lnTo>
                <a:lnTo>
                  <a:pt x="0" y="41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9640701" y="6790203"/>
            <a:ext cx="6771589" cy="58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Build a machine learning model to predict high-risk churn customers.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640701" y="7917236"/>
            <a:ext cx="6771589" cy="58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Provide actionable insights for customer retention strategies.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144000" y="6912567"/>
            <a:ext cx="262038" cy="262038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144000" y="8030645"/>
            <a:ext cx="262038" cy="262038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75947" y="-496215"/>
            <a:ext cx="11264060" cy="11375654"/>
            <a:chOff x="0" y="0"/>
            <a:chExt cx="2966666" cy="29960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66666" cy="2996057"/>
            </a:xfrm>
            <a:custGeom>
              <a:avLst/>
              <a:gdLst/>
              <a:ahLst/>
              <a:cxnLst/>
              <a:rect r="r" b="b" t="t" l="l"/>
              <a:pathLst>
                <a:path h="2996057" w="2966666">
                  <a:moveTo>
                    <a:pt x="0" y="0"/>
                  </a:moveTo>
                  <a:lnTo>
                    <a:pt x="2966666" y="0"/>
                  </a:lnTo>
                  <a:lnTo>
                    <a:pt x="2966666" y="2996057"/>
                  </a:lnTo>
                  <a:lnTo>
                    <a:pt x="0" y="2996057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3C67BF">
                    <a:alpha val="23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66666" cy="3034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154546" y="-1328013"/>
            <a:ext cx="5214383" cy="52143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300919" y="2671455"/>
            <a:ext cx="6136420" cy="6136420"/>
            <a:chOff x="0" y="0"/>
            <a:chExt cx="14840029" cy="14840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100000"/>
                  </a:srgbClr>
                </a:gs>
                <a:gs pos="100000">
                  <a:srgbClr val="8875D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"/>
              <a:stretch>
                <a:fillRect l="-24712" t="0" r="-24712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349938" y="5907599"/>
            <a:ext cx="3038039" cy="3038039"/>
            <a:chOff x="0" y="0"/>
            <a:chExt cx="14840029" cy="148400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100000"/>
                  </a:srgbClr>
                </a:gs>
                <a:gs pos="100000">
                  <a:srgbClr val="F7AC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24712" t="0" r="-24712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908020" y="7636544"/>
            <a:ext cx="4721330" cy="472133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144000" y="4675199"/>
            <a:ext cx="262038" cy="26203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144000" y="5794488"/>
            <a:ext cx="262038" cy="26203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028700" y="9444450"/>
            <a:ext cx="415258" cy="415258"/>
          </a:xfrm>
          <a:custGeom>
            <a:avLst/>
            <a:gdLst/>
            <a:ahLst/>
            <a:cxnLst/>
            <a:rect r="r" b="b" t="t" l="l"/>
            <a:pathLst>
              <a:path h="415258" w="415258">
                <a:moveTo>
                  <a:pt x="0" y="0"/>
                </a:moveTo>
                <a:lnTo>
                  <a:pt x="415258" y="0"/>
                </a:lnTo>
                <a:lnTo>
                  <a:pt x="415258" y="415258"/>
                </a:lnTo>
                <a:lnTo>
                  <a:pt x="0" y="41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9144000" y="6912567"/>
            <a:ext cx="262038" cy="262038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144000" y="8030645"/>
            <a:ext cx="262038" cy="262038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6050268" y="9473025"/>
            <a:ext cx="724046" cy="24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774314" y="9473025"/>
            <a:ext cx="354591" cy="241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101383" y="2259172"/>
            <a:ext cx="3806594" cy="77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063283" y="2988550"/>
            <a:ext cx="7310908" cy="77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640701" y="4697568"/>
            <a:ext cx="7618599" cy="31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Total Records: 6,418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640701" y="5663170"/>
            <a:ext cx="8063044" cy="58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Columns: Customer ID, Gender, Age, Tenure, Internet Type, Contract, Charges, etc.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640701" y="6790203"/>
            <a:ext cx="7618599" cy="58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Target Variable: Customer_Status (Stayed, Churned, Joined)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640701" y="7917236"/>
            <a:ext cx="6771589" cy="58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Source: Provided CSV file (imported into MySQL)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050268" y="9473025"/>
            <a:ext cx="724046" cy="24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774314" y="9473025"/>
            <a:ext cx="354591" cy="241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49938" y="2009691"/>
            <a:ext cx="6573048" cy="6267619"/>
            <a:chOff x="0" y="0"/>
            <a:chExt cx="1018337" cy="9710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18337" cy="971018"/>
            </a:xfrm>
            <a:custGeom>
              <a:avLst/>
              <a:gdLst/>
              <a:ahLst/>
              <a:cxnLst/>
              <a:rect r="r" b="b" t="t" l="l"/>
              <a:pathLst>
                <a:path h="971018" w="1018337">
                  <a:moveTo>
                    <a:pt x="0" y="0"/>
                  </a:moveTo>
                  <a:lnTo>
                    <a:pt x="1018337" y="0"/>
                  </a:lnTo>
                  <a:lnTo>
                    <a:pt x="1018337" y="971018"/>
                  </a:lnTo>
                  <a:lnTo>
                    <a:pt x="0" y="971018"/>
                  </a:lnTo>
                  <a:close/>
                </a:path>
              </a:pathLst>
            </a:custGeom>
            <a:blipFill>
              <a:blip r:embed="rId2"/>
              <a:stretch>
                <a:fillRect l="0" t="-28704" r="0" b="-2870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5920447"/>
            <a:ext cx="8384711" cy="2735500"/>
            <a:chOff x="0" y="0"/>
            <a:chExt cx="2208319" cy="7204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08319" cy="720461"/>
            </a:xfrm>
            <a:custGeom>
              <a:avLst/>
              <a:gdLst/>
              <a:ahLst/>
              <a:cxnLst/>
              <a:rect r="r" b="b" t="t" l="l"/>
              <a:pathLst>
                <a:path h="720461" w="2208319">
                  <a:moveTo>
                    <a:pt x="0" y="0"/>
                  </a:moveTo>
                  <a:lnTo>
                    <a:pt x="2208319" y="0"/>
                  </a:lnTo>
                  <a:lnTo>
                    <a:pt x="2208319" y="720461"/>
                  </a:lnTo>
                  <a:lnTo>
                    <a:pt x="0" y="720461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79000"/>
                  </a:srgbClr>
                </a:gs>
                <a:gs pos="100000">
                  <a:srgbClr val="F7ACFF">
                    <a:alpha val="79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08319" cy="758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029177" y="1859713"/>
            <a:ext cx="1256320" cy="125632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463406" y="2417416"/>
            <a:ext cx="7310908" cy="77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Technologies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25306" y="3202774"/>
            <a:ext cx="7310908" cy="77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Used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526317" y="4803821"/>
            <a:ext cx="262038" cy="26203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26317" y="6106225"/>
            <a:ext cx="262038" cy="26203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26317" y="7306716"/>
            <a:ext cx="262038" cy="26203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29600" y="2555251"/>
            <a:ext cx="2028716" cy="2080953"/>
            <a:chOff x="0" y="0"/>
            <a:chExt cx="534312" cy="54807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34312" cy="548070"/>
            </a:xfrm>
            <a:custGeom>
              <a:avLst/>
              <a:gdLst/>
              <a:ahLst/>
              <a:cxnLst/>
              <a:rect r="r" b="b" t="t" l="l"/>
              <a:pathLst>
                <a:path h="548070" w="534312">
                  <a:moveTo>
                    <a:pt x="0" y="0"/>
                  </a:moveTo>
                  <a:lnTo>
                    <a:pt x="534312" y="0"/>
                  </a:lnTo>
                  <a:lnTo>
                    <a:pt x="534312" y="548070"/>
                  </a:lnTo>
                  <a:lnTo>
                    <a:pt x="0" y="548070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79000"/>
                  </a:srgbClr>
                </a:gs>
                <a:gs pos="100000">
                  <a:srgbClr val="F7ACFF">
                    <a:alpha val="79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34312" cy="586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028700" y="9444450"/>
            <a:ext cx="415258" cy="415258"/>
          </a:xfrm>
          <a:custGeom>
            <a:avLst/>
            <a:gdLst/>
            <a:ahLst/>
            <a:cxnLst/>
            <a:rect r="r" b="b" t="t" l="l"/>
            <a:pathLst>
              <a:path h="415258" w="415258">
                <a:moveTo>
                  <a:pt x="0" y="0"/>
                </a:moveTo>
                <a:lnTo>
                  <a:pt x="415258" y="0"/>
                </a:lnTo>
                <a:lnTo>
                  <a:pt x="415258" y="415258"/>
                </a:lnTo>
                <a:lnTo>
                  <a:pt x="0" y="4152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729360" y="5938378"/>
            <a:ext cx="2494991" cy="2717569"/>
            <a:chOff x="0" y="0"/>
            <a:chExt cx="1018337" cy="110918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18337" cy="1109183"/>
            </a:xfrm>
            <a:custGeom>
              <a:avLst/>
              <a:gdLst/>
              <a:ahLst/>
              <a:cxnLst/>
              <a:rect r="r" b="b" t="t" l="l"/>
              <a:pathLst>
                <a:path h="1109183" w="1018337">
                  <a:moveTo>
                    <a:pt x="0" y="0"/>
                  </a:moveTo>
                  <a:lnTo>
                    <a:pt x="1018337" y="0"/>
                  </a:lnTo>
                  <a:lnTo>
                    <a:pt x="1018337" y="1109183"/>
                  </a:lnTo>
                  <a:lnTo>
                    <a:pt x="0" y="1109183"/>
                  </a:lnTo>
                  <a:close/>
                </a:path>
              </a:pathLst>
            </a:custGeom>
            <a:blipFill>
              <a:blip r:embed="rId2"/>
              <a:stretch>
                <a:fillRect l="0" t="-18900" r="0" b="-1890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4971743" y="5938378"/>
            <a:ext cx="2494991" cy="2736677"/>
            <a:chOff x="0" y="0"/>
            <a:chExt cx="1018337" cy="111698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18337" cy="1116982"/>
            </a:xfrm>
            <a:custGeom>
              <a:avLst/>
              <a:gdLst/>
              <a:ahLst/>
              <a:cxnLst/>
              <a:rect r="r" b="b" t="t" l="l"/>
              <a:pathLst>
                <a:path h="1116982" w="1018337">
                  <a:moveTo>
                    <a:pt x="0" y="0"/>
                  </a:moveTo>
                  <a:lnTo>
                    <a:pt x="1018337" y="0"/>
                  </a:lnTo>
                  <a:lnTo>
                    <a:pt x="1018337" y="1116982"/>
                  </a:lnTo>
                  <a:lnTo>
                    <a:pt x="0" y="1116982"/>
                  </a:lnTo>
                  <a:close/>
                </a:path>
              </a:pathLst>
            </a:custGeom>
            <a:blipFill>
              <a:blip r:embed="rId2"/>
              <a:stretch>
                <a:fillRect l="0" t="-18419" r="0" b="-18419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5568629" y="-318954"/>
            <a:ext cx="2249937" cy="2249937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7128905" y="1279178"/>
            <a:ext cx="1256320" cy="1256320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0161422" y="4690411"/>
            <a:ext cx="7618599" cy="58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MySQL – Data cleaning, transformation, SQL insights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161422" y="7245558"/>
            <a:ext cx="6250869" cy="58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Python – ML modeling with scikit-learn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161422" y="5966126"/>
            <a:ext cx="7618599" cy="58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Power BI – Dashboards, DAX KPIs, Tooltips, Bookmarks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161422" y="8524991"/>
            <a:ext cx="7618599" cy="58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Libraries: Pandas, NumPy, Matplotlib, Seaborn, Joblib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9526317" y="8604117"/>
            <a:ext cx="262038" cy="262038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75947" y="-496215"/>
            <a:ext cx="11264060" cy="11375654"/>
            <a:chOff x="0" y="0"/>
            <a:chExt cx="2966666" cy="29960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66666" cy="2996057"/>
            </a:xfrm>
            <a:custGeom>
              <a:avLst/>
              <a:gdLst/>
              <a:ahLst/>
              <a:cxnLst/>
              <a:rect r="r" b="b" t="t" l="l"/>
              <a:pathLst>
                <a:path h="2996057" w="2966666">
                  <a:moveTo>
                    <a:pt x="0" y="0"/>
                  </a:moveTo>
                  <a:lnTo>
                    <a:pt x="2966666" y="0"/>
                  </a:lnTo>
                  <a:lnTo>
                    <a:pt x="2966666" y="2996057"/>
                  </a:lnTo>
                  <a:lnTo>
                    <a:pt x="0" y="2996057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3C67BF">
                    <a:alpha val="23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66666" cy="3034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154546" y="-1328013"/>
            <a:ext cx="5214383" cy="52143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300919" y="2671455"/>
            <a:ext cx="6136420" cy="6136420"/>
            <a:chOff x="0" y="0"/>
            <a:chExt cx="14840029" cy="14840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100000"/>
                  </a:srgbClr>
                </a:gs>
                <a:gs pos="100000">
                  <a:srgbClr val="8875D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"/>
              <a:stretch>
                <a:fillRect l="-24597" t="0" r="-24597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349938" y="5907599"/>
            <a:ext cx="3038039" cy="3038039"/>
            <a:chOff x="0" y="0"/>
            <a:chExt cx="14840029" cy="148400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100000"/>
                  </a:srgbClr>
                </a:gs>
                <a:gs pos="100000">
                  <a:srgbClr val="F7AC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24712" t="0" r="-24712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908020" y="7636544"/>
            <a:ext cx="4721330" cy="472133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144000" y="4675199"/>
            <a:ext cx="262038" cy="26203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144000" y="5794488"/>
            <a:ext cx="262038" cy="26203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028700" y="9444450"/>
            <a:ext cx="415258" cy="415258"/>
          </a:xfrm>
          <a:custGeom>
            <a:avLst/>
            <a:gdLst/>
            <a:ahLst/>
            <a:cxnLst/>
            <a:rect r="r" b="b" t="t" l="l"/>
            <a:pathLst>
              <a:path h="415258" w="415258">
                <a:moveTo>
                  <a:pt x="0" y="0"/>
                </a:moveTo>
                <a:lnTo>
                  <a:pt x="415258" y="0"/>
                </a:lnTo>
                <a:lnTo>
                  <a:pt x="415258" y="415258"/>
                </a:lnTo>
                <a:lnTo>
                  <a:pt x="0" y="41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9144000" y="6912567"/>
            <a:ext cx="262038" cy="262038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144000" y="8030645"/>
            <a:ext cx="262038" cy="262038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6050268" y="9473025"/>
            <a:ext cx="724046" cy="24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774314" y="9473025"/>
            <a:ext cx="354591" cy="241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06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101383" y="2259172"/>
            <a:ext cx="3806594" cy="77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ETL &amp;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063283" y="2988550"/>
            <a:ext cx="8997609" cy="77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Data Preprocessing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640701" y="4607504"/>
            <a:ext cx="7618599" cy="58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Built ETL pipeline in MySQL Workbench to clean and transform data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640701" y="5707775"/>
            <a:ext cx="8063044" cy="58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Handled nulls using conditional logic and imputations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640701" y="6808045"/>
            <a:ext cx="7618599" cy="58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Removed duplicates and corrected data types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640701" y="7917236"/>
            <a:ext cx="6771589" cy="58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Created tenure buckets and cleaned categorical fields for modeling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75947" y="-496215"/>
            <a:ext cx="11264060" cy="11375654"/>
            <a:chOff x="0" y="0"/>
            <a:chExt cx="2966666" cy="29960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66666" cy="2996057"/>
            </a:xfrm>
            <a:custGeom>
              <a:avLst/>
              <a:gdLst/>
              <a:ahLst/>
              <a:cxnLst/>
              <a:rect r="r" b="b" t="t" l="l"/>
              <a:pathLst>
                <a:path h="2996057" w="2966666">
                  <a:moveTo>
                    <a:pt x="0" y="0"/>
                  </a:moveTo>
                  <a:lnTo>
                    <a:pt x="2966666" y="0"/>
                  </a:lnTo>
                  <a:lnTo>
                    <a:pt x="2966666" y="2996057"/>
                  </a:lnTo>
                  <a:lnTo>
                    <a:pt x="0" y="2996057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3C67BF">
                    <a:alpha val="23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66666" cy="3034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154546" y="-1328013"/>
            <a:ext cx="5214383" cy="52143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300919" y="2671455"/>
            <a:ext cx="6136420" cy="6136420"/>
            <a:chOff x="0" y="0"/>
            <a:chExt cx="14840029" cy="14840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100000"/>
                  </a:srgbClr>
                </a:gs>
                <a:gs pos="100000">
                  <a:srgbClr val="8875D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"/>
              <a:stretch>
                <a:fillRect l="-24712" t="0" r="-24712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349938" y="5907599"/>
            <a:ext cx="3038039" cy="3038039"/>
            <a:chOff x="0" y="0"/>
            <a:chExt cx="14840029" cy="148400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100000"/>
                  </a:srgbClr>
                </a:gs>
                <a:gs pos="100000">
                  <a:srgbClr val="F7AC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24712" t="0" r="-24712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908020" y="7636544"/>
            <a:ext cx="4721330" cy="472133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144000" y="4675199"/>
            <a:ext cx="262038" cy="26203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144000" y="5794488"/>
            <a:ext cx="262038" cy="26203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028700" y="9444450"/>
            <a:ext cx="415258" cy="415258"/>
          </a:xfrm>
          <a:custGeom>
            <a:avLst/>
            <a:gdLst/>
            <a:ahLst/>
            <a:cxnLst/>
            <a:rect r="r" b="b" t="t" l="l"/>
            <a:pathLst>
              <a:path h="415258" w="415258">
                <a:moveTo>
                  <a:pt x="0" y="0"/>
                </a:moveTo>
                <a:lnTo>
                  <a:pt x="415258" y="0"/>
                </a:lnTo>
                <a:lnTo>
                  <a:pt x="415258" y="415258"/>
                </a:lnTo>
                <a:lnTo>
                  <a:pt x="0" y="41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9144000" y="6912567"/>
            <a:ext cx="262038" cy="262038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144000" y="8030645"/>
            <a:ext cx="262038" cy="262038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6050268" y="9473025"/>
            <a:ext cx="724046" cy="24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774314" y="9473025"/>
            <a:ext cx="354591" cy="241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07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144000" y="1024366"/>
            <a:ext cx="3806594" cy="77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SQL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144000" y="1974653"/>
            <a:ext cx="8997609" cy="77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Based Insights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640701" y="4697568"/>
            <a:ext cx="7618599" cy="31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Revenue loss due to churned customers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640701" y="5798949"/>
            <a:ext cx="8063044" cy="31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Churn trend by tenure buckets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640701" y="6817570"/>
            <a:ext cx="7618599" cy="58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% of churned users with unlimited data or paperless billing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640701" y="7917236"/>
            <a:ext cx="7618599" cy="58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Identified high-risk customer segments using SQL filtering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640701" y="3509047"/>
            <a:ext cx="7618599" cy="58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Churn rate by contract type, tenure, and internet service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9144000" y="3622456"/>
            <a:ext cx="262038" cy="262038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161614"/>
          </a:xfrm>
          <a:custGeom>
            <a:avLst/>
            <a:gdLst/>
            <a:ahLst/>
            <a:cxnLst/>
            <a:rect r="r" b="b" t="t" l="l"/>
            <a:pathLst>
              <a:path h="10161614" w="18288000">
                <a:moveTo>
                  <a:pt x="0" y="0"/>
                </a:moveTo>
                <a:lnTo>
                  <a:pt x="18288000" y="0"/>
                </a:lnTo>
                <a:lnTo>
                  <a:pt x="18288000" y="10161614"/>
                </a:lnTo>
                <a:lnTo>
                  <a:pt x="0" y="10161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" t="-1122" r="-56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75947" y="-496215"/>
            <a:ext cx="11264060" cy="11375654"/>
            <a:chOff x="0" y="0"/>
            <a:chExt cx="2966666" cy="29960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66666" cy="2996057"/>
            </a:xfrm>
            <a:custGeom>
              <a:avLst/>
              <a:gdLst/>
              <a:ahLst/>
              <a:cxnLst/>
              <a:rect r="r" b="b" t="t" l="l"/>
              <a:pathLst>
                <a:path h="2996057" w="2966666">
                  <a:moveTo>
                    <a:pt x="0" y="0"/>
                  </a:moveTo>
                  <a:lnTo>
                    <a:pt x="2966666" y="0"/>
                  </a:lnTo>
                  <a:lnTo>
                    <a:pt x="2966666" y="2996057"/>
                  </a:lnTo>
                  <a:lnTo>
                    <a:pt x="0" y="2996057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3C67BF">
                    <a:alpha val="23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66666" cy="3034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154546" y="-1328013"/>
            <a:ext cx="5214383" cy="52143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300919" y="2671455"/>
            <a:ext cx="6136420" cy="6136420"/>
            <a:chOff x="0" y="0"/>
            <a:chExt cx="14840029" cy="14840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100000"/>
                  </a:srgbClr>
                </a:gs>
                <a:gs pos="100000">
                  <a:srgbClr val="8875D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"/>
              <a:stretch>
                <a:fillRect l="-24665" t="0" r="-24665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349938" y="5907599"/>
            <a:ext cx="3038039" cy="3038039"/>
            <a:chOff x="0" y="0"/>
            <a:chExt cx="14840029" cy="148400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100000"/>
                  </a:srgbClr>
                </a:gs>
                <a:gs pos="100000">
                  <a:srgbClr val="F7AC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24712" t="0" r="-24712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908020" y="7636544"/>
            <a:ext cx="4721330" cy="472133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144000" y="4646624"/>
            <a:ext cx="262038" cy="26203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144000" y="5794488"/>
            <a:ext cx="262038" cy="26203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028700" y="9444450"/>
            <a:ext cx="415258" cy="415258"/>
          </a:xfrm>
          <a:custGeom>
            <a:avLst/>
            <a:gdLst/>
            <a:ahLst/>
            <a:cxnLst/>
            <a:rect r="r" b="b" t="t" l="l"/>
            <a:pathLst>
              <a:path h="415258" w="415258">
                <a:moveTo>
                  <a:pt x="0" y="0"/>
                </a:moveTo>
                <a:lnTo>
                  <a:pt x="415258" y="0"/>
                </a:lnTo>
                <a:lnTo>
                  <a:pt x="415258" y="415258"/>
                </a:lnTo>
                <a:lnTo>
                  <a:pt x="0" y="41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9144000" y="6912567"/>
            <a:ext cx="262038" cy="262038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144000" y="8030645"/>
            <a:ext cx="262038" cy="262038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6050268" y="9473025"/>
            <a:ext cx="724046" cy="24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774314" y="9473025"/>
            <a:ext cx="354591" cy="241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09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101383" y="2259172"/>
            <a:ext cx="6948885" cy="77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Machine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063283" y="2988550"/>
            <a:ext cx="7310908" cy="77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Learning Model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640701" y="4533215"/>
            <a:ext cx="6771589" cy="58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Used Random Forest Classifier to predict churn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640701" y="5816857"/>
            <a:ext cx="6771589" cy="31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Accuracy: 84%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640701" y="6790203"/>
            <a:ext cx="6771589" cy="58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Performed Label Encoding, Train-Test split, and Feature Importance analysis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640701" y="7917236"/>
            <a:ext cx="6771589" cy="58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Saved model using joblib and used outputs in Power BI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DAGzTeX_XGg</dc:identifier>
  <dcterms:modified xsi:type="dcterms:W3CDTF">2011-08-01T06:04:30Z</dcterms:modified>
  <cp:revision>1</cp:revision>
  <dc:title>Customer Churn Analysis</dc:title>
</cp:coreProperties>
</file>